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9" r:id="rId2"/>
    <p:sldId id="256" r:id="rId3"/>
    <p:sldId id="262" r:id="rId4"/>
    <p:sldId id="297" r:id="rId5"/>
    <p:sldId id="284" r:id="rId6"/>
    <p:sldId id="298" r:id="rId7"/>
    <p:sldId id="299" r:id="rId8"/>
    <p:sldId id="300" r:id="rId9"/>
    <p:sldId id="301" r:id="rId10"/>
    <p:sldId id="302" r:id="rId11"/>
    <p:sldId id="303" r:id="rId12"/>
    <p:sldId id="304" r:id="rId13"/>
    <p:sldId id="305" r:id="rId14"/>
    <p:sldId id="306" r:id="rId15"/>
    <p:sldId id="307" r:id="rId16"/>
    <p:sldId id="274" r:id="rId17"/>
    <p:sldId id="30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74"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72A9C7-257B-427E-BBCA-4A084C840E97}" type="datetimeFigureOut">
              <a:rPr lang="en-US" smtClean="0"/>
              <a:pPr/>
              <a:t>9/19/2021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67D313-AAC2-4886-A483-51C1AE8BF4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9/19/2021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132343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MHRM Online lecture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dirty="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077200" cy="4524315"/>
          </a:xfrm>
          <a:prstGeom prst="rect">
            <a:avLst/>
          </a:prstGeom>
          <a:noFill/>
        </p:spPr>
        <p:txBody>
          <a:bodyPr wrap="square" rtlCol="0">
            <a:spAutoFit/>
          </a:bodyPr>
          <a:lstStyle/>
          <a:p>
            <a:pPr marL="514350" indent="-514350"/>
            <a:r>
              <a:rPr lang="en-US" sz="3200" b="1" dirty="0" smtClean="0">
                <a:solidFill>
                  <a:schemeClr val="bg1"/>
                </a:solidFill>
              </a:rPr>
              <a:t>6. </a:t>
            </a:r>
            <a:r>
              <a:rPr lang="en-US" sz="3200" b="1" dirty="0" smtClean="0">
                <a:solidFill>
                  <a:srgbClr val="FFFF00"/>
                </a:solidFill>
              </a:rPr>
              <a:t>Brand Name :- </a:t>
            </a:r>
          </a:p>
          <a:p>
            <a:pPr marL="514350" indent="-514350">
              <a:buFont typeface="Wingdings" pitchFamily="2" charset="2"/>
              <a:buChar char="Ø"/>
            </a:pPr>
            <a:r>
              <a:rPr lang="en-US" sz="3200" b="1" dirty="0" smtClean="0">
                <a:solidFill>
                  <a:schemeClr val="bg1"/>
                </a:solidFill>
              </a:rPr>
              <a:t>In the mind of customers</a:t>
            </a:r>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Corporate name:- Tata Salt, Tata Nano, Tata Hexa,</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Corporate cum Individual brand name :- Cadbury dairy milk</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Umbrella name:- Amul Butter, Amul milk, Amul chocolate</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Founder name:- </a:t>
            </a:r>
            <a:r>
              <a:rPr lang="en-US" sz="3200" dirty="0" err="1" smtClean="0">
                <a:solidFill>
                  <a:schemeClr val="bg1"/>
                </a:solidFill>
                <a:latin typeface="Aharoni" pitchFamily="2" charset="-79"/>
                <a:cs typeface="Aharoni" pitchFamily="2" charset="-79"/>
              </a:rPr>
              <a:t>Colgate,Nestle</a:t>
            </a:r>
            <a:r>
              <a:rPr lang="en-US" sz="3200" dirty="0" smtClean="0">
                <a:solidFill>
                  <a:schemeClr val="bg1"/>
                </a:solidFill>
                <a:latin typeface="Aharoni" pitchFamily="2" charset="-79"/>
                <a:cs typeface="Aharoni" pitchFamily="2" charset="-79"/>
              </a:rPr>
              <a:t>, Ford</a:t>
            </a:r>
            <a:endParaRPr lang="en-US" sz="4000" dirty="0" smtClean="0">
              <a:solidFill>
                <a:schemeClr val="bg1"/>
              </a:solidFill>
              <a:latin typeface="Aharoni" pitchFamily="2" charset="-79"/>
              <a:cs typeface="Aharoni" pitchFamily="2" charset="-79"/>
            </a:endParaRPr>
          </a:p>
        </p:txBody>
      </p:sp>
      <p:pic>
        <p:nvPicPr>
          <p:cNvPr id="21506" name="Picture 2" descr="C:\Users\DELL\Pictures\Amul-brands.jpg"/>
          <p:cNvPicPr>
            <a:picLocks noChangeAspect="1" noChangeArrowheads="1"/>
          </p:cNvPicPr>
          <p:nvPr/>
        </p:nvPicPr>
        <p:blipFill>
          <a:blip r:embed="rId3"/>
          <a:srcRect/>
          <a:stretch>
            <a:fillRect/>
          </a:stretch>
        </p:blipFill>
        <p:spPr bwMode="auto">
          <a:xfrm>
            <a:off x="304800" y="4255031"/>
            <a:ext cx="8070047" cy="260296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6"/>
                                        </p:tgtEl>
                                        <p:attrNameLst>
                                          <p:attrName>style.visibility</p:attrName>
                                        </p:attrNameLst>
                                      </p:cBhvr>
                                      <p:to>
                                        <p:strVal val="visible"/>
                                      </p:to>
                                    </p:set>
                                    <p:anim calcmode="lin" valueType="num">
                                      <p:cBhvr additive="base">
                                        <p:cTn id="13" dur="500" fill="hold"/>
                                        <p:tgtEl>
                                          <p:spTgt spid="21506"/>
                                        </p:tgtEl>
                                        <p:attrNameLst>
                                          <p:attrName>ppt_x</p:attrName>
                                        </p:attrNameLst>
                                      </p:cBhvr>
                                      <p:tavLst>
                                        <p:tav tm="0">
                                          <p:val>
                                            <p:strVal val="#ppt_x"/>
                                          </p:val>
                                        </p:tav>
                                        <p:tav tm="100000">
                                          <p:val>
                                            <p:strVal val="#ppt_x"/>
                                          </p:val>
                                        </p:tav>
                                      </p:tavLst>
                                    </p:anim>
                                    <p:anim calcmode="lin" valueType="num">
                                      <p:cBhvr additive="base">
                                        <p:cTn id="14" dur="500" fill="hold"/>
                                        <p:tgtEl>
                                          <p:spTgt spid="2150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1569660"/>
          </a:xfrm>
          <a:prstGeom prst="rect">
            <a:avLst/>
          </a:prstGeom>
          <a:noFill/>
        </p:spPr>
        <p:txBody>
          <a:bodyPr wrap="square" rtlCol="0">
            <a:spAutoFit/>
          </a:bodyPr>
          <a:lstStyle/>
          <a:p>
            <a:pPr marL="514350" indent="-514350"/>
            <a:r>
              <a:rPr lang="en-US" sz="3200" b="1" dirty="0" smtClean="0">
                <a:solidFill>
                  <a:schemeClr val="bg1"/>
                </a:solidFill>
              </a:rPr>
              <a:t>7. </a:t>
            </a:r>
            <a:r>
              <a:rPr lang="en-US" sz="3200" b="1" dirty="0" smtClean="0">
                <a:solidFill>
                  <a:srgbClr val="FFFF00"/>
                </a:solidFill>
              </a:rPr>
              <a:t>Brand Logo :- </a:t>
            </a:r>
            <a:r>
              <a:rPr lang="en-US" sz="3200" b="1" dirty="0" smtClean="0">
                <a:solidFill>
                  <a:schemeClr val="bg1"/>
                </a:solidFill>
              </a:rPr>
              <a:t>along with brand name it facilitate to customers  </a:t>
            </a:r>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Nike √,</a:t>
            </a:r>
            <a:endParaRPr lang="en-US" sz="4000" dirty="0" smtClean="0">
              <a:solidFill>
                <a:schemeClr val="bg1"/>
              </a:solidFill>
              <a:latin typeface="Aharoni" pitchFamily="2" charset="-79"/>
              <a:cs typeface="Aharoni" pitchFamily="2" charset="-79"/>
            </a:endParaRPr>
          </a:p>
        </p:txBody>
      </p:sp>
      <p:pic>
        <p:nvPicPr>
          <p:cNvPr id="16386" name="Picture 2" descr="E:\nike.png"/>
          <p:cNvPicPr>
            <a:picLocks noChangeAspect="1" noChangeArrowheads="1"/>
          </p:cNvPicPr>
          <p:nvPr/>
        </p:nvPicPr>
        <p:blipFill>
          <a:blip r:embed="rId3"/>
          <a:srcRect/>
          <a:stretch>
            <a:fillRect/>
          </a:stretch>
        </p:blipFill>
        <p:spPr bwMode="auto">
          <a:xfrm>
            <a:off x="3219450" y="2586038"/>
            <a:ext cx="2705100" cy="1685925"/>
          </a:xfrm>
          <a:prstGeom prst="rect">
            <a:avLst/>
          </a:prstGeom>
          <a:ln w="88900" cap="sq" cmpd="thickThin">
            <a:solidFill>
              <a:srgbClr val="000000"/>
            </a:solidFill>
            <a:prstDash val="solid"/>
            <a:miter lim="800000"/>
          </a:ln>
          <a:effectLst>
            <a:innerShdw blurRad="76200">
              <a:srgbClr val="000000"/>
            </a:innerShdw>
          </a:effectLst>
        </p:spPr>
      </p:pic>
      <p:pic>
        <p:nvPicPr>
          <p:cNvPr id="16389" name="Picture 5" descr="C:\Users\DELL\Pictures\mercedes.jpg"/>
          <p:cNvPicPr>
            <a:picLocks noChangeAspect="1" noChangeArrowheads="1"/>
          </p:cNvPicPr>
          <p:nvPr/>
        </p:nvPicPr>
        <p:blipFill>
          <a:blip r:embed="rId4"/>
          <a:srcRect/>
          <a:stretch>
            <a:fillRect/>
          </a:stretch>
        </p:blipFill>
        <p:spPr bwMode="auto">
          <a:xfrm>
            <a:off x="6400800" y="4648200"/>
            <a:ext cx="1790700" cy="15906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gtEl>
                                        <p:attrNameLst>
                                          <p:attrName>style.visibility</p:attrName>
                                        </p:attrNameLst>
                                      </p:cBhvr>
                                      <p:to>
                                        <p:strVal val="visible"/>
                                      </p:to>
                                    </p:set>
                                    <p:anim calcmode="lin" valueType="num">
                                      <p:cBhvr additive="base">
                                        <p:cTn id="13" dur="500" fill="hold"/>
                                        <p:tgtEl>
                                          <p:spTgt spid="16386"/>
                                        </p:tgtEl>
                                        <p:attrNameLst>
                                          <p:attrName>ppt_x</p:attrName>
                                        </p:attrNameLst>
                                      </p:cBhvr>
                                      <p:tavLst>
                                        <p:tav tm="0">
                                          <p:val>
                                            <p:strVal val="#ppt_x"/>
                                          </p:val>
                                        </p:tav>
                                        <p:tav tm="100000">
                                          <p:val>
                                            <p:strVal val="#ppt_x"/>
                                          </p:val>
                                        </p:tav>
                                      </p:tavLst>
                                    </p:anim>
                                    <p:anim calcmode="lin" valueType="num">
                                      <p:cBhvr additive="base">
                                        <p:cTn id="14"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9"/>
                                        </p:tgtEl>
                                        <p:attrNameLst>
                                          <p:attrName>style.visibility</p:attrName>
                                        </p:attrNameLst>
                                      </p:cBhvr>
                                      <p:to>
                                        <p:strVal val="visible"/>
                                      </p:to>
                                    </p:set>
                                    <p:anim calcmode="lin" valueType="num">
                                      <p:cBhvr additive="base">
                                        <p:cTn id="19" dur="500" fill="hold"/>
                                        <p:tgtEl>
                                          <p:spTgt spid="16389"/>
                                        </p:tgtEl>
                                        <p:attrNameLst>
                                          <p:attrName>ppt_x</p:attrName>
                                        </p:attrNameLst>
                                      </p:cBhvr>
                                      <p:tavLst>
                                        <p:tav tm="0">
                                          <p:val>
                                            <p:strVal val="#ppt_x"/>
                                          </p:val>
                                        </p:tav>
                                        <p:tav tm="100000">
                                          <p:val>
                                            <p:strVal val="#ppt_x"/>
                                          </p:val>
                                        </p:tav>
                                      </p:tavLst>
                                    </p:anim>
                                    <p:anim calcmode="lin" valueType="num">
                                      <p:cBhvr additive="base">
                                        <p:cTn id="20" dur="500" fill="hold"/>
                                        <p:tgtEl>
                                          <p:spTgt spid="1638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3046988"/>
          </a:xfrm>
          <a:prstGeom prst="rect">
            <a:avLst/>
          </a:prstGeom>
          <a:noFill/>
        </p:spPr>
        <p:txBody>
          <a:bodyPr wrap="square" rtlCol="0">
            <a:spAutoFit/>
          </a:bodyPr>
          <a:lstStyle/>
          <a:p>
            <a:pPr marL="514350" indent="-514350"/>
            <a:r>
              <a:rPr lang="en-US" sz="3200" b="1" dirty="0" smtClean="0">
                <a:solidFill>
                  <a:schemeClr val="bg1"/>
                </a:solidFill>
              </a:rPr>
              <a:t>8. </a:t>
            </a:r>
            <a:r>
              <a:rPr lang="en-US" sz="3200" b="1" dirty="0" smtClean="0">
                <a:solidFill>
                  <a:srgbClr val="FFFF00"/>
                </a:solidFill>
              </a:rPr>
              <a:t>Brand Features and Design:- </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It represents essential component of  Brand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Rolex watches- highly costly with special design</a:t>
            </a:r>
            <a:endParaRPr lang="en-US" sz="4000" dirty="0" smtClean="0">
              <a:solidFill>
                <a:schemeClr val="bg1"/>
              </a:solidFill>
              <a:latin typeface="Aharoni" pitchFamily="2" charset="-79"/>
              <a:cs typeface="Aharoni" pitchFamily="2" charset="-79"/>
            </a:endParaRPr>
          </a:p>
        </p:txBody>
      </p:sp>
      <p:pic>
        <p:nvPicPr>
          <p:cNvPr id="22530" name="Picture 2" descr="C:\Users\DELL\Pictures\Rolex-Watch-.jpg"/>
          <p:cNvPicPr>
            <a:picLocks noChangeAspect="1" noChangeArrowheads="1"/>
          </p:cNvPicPr>
          <p:nvPr/>
        </p:nvPicPr>
        <p:blipFill>
          <a:blip r:embed="rId3"/>
          <a:srcRect/>
          <a:stretch>
            <a:fillRect/>
          </a:stretch>
        </p:blipFill>
        <p:spPr bwMode="auto">
          <a:xfrm>
            <a:off x="4953000" y="3810000"/>
            <a:ext cx="2971800" cy="2724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0"/>
                                        </p:tgtEl>
                                        <p:attrNameLst>
                                          <p:attrName>style.visibility</p:attrName>
                                        </p:attrNameLst>
                                      </p:cBhvr>
                                      <p:to>
                                        <p:strVal val="visible"/>
                                      </p:to>
                                    </p:set>
                                    <p:anim calcmode="lin" valueType="num">
                                      <p:cBhvr additive="base">
                                        <p:cTn id="13" dur="500" fill="hold"/>
                                        <p:tgtEl>
                                          <p:spTgt spid="22530"/>
                                        </p:tgtEl>
                                        <p:attrNameLst>
                                          <p:attrName>ppt_x</p:attrName>
                                        </p:attrNameLst>
                                      </p:cBhvr>
                                      <p:tavLst>
                                        <p:tav tm="0">
                                          <p:val>
                                            <p:strVal val="#ppt_x"/>
                                          </p:val>
                                        </p:tav>
                                        <p:tav tm="100000">
                                          <p:val>
                                            <p:strVal val="#ppt_x"/>
                                          </p:val>
                                        </p:tav>
                                      </p:tavLst>
                                    </p:anim>
                                    <p:anim calcmode="lin" valueType="num">
                                      <p:cBhvr additive="base">
                                        <p:cTn id="14"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185214"/>
          </a:xfrm>
          <a:prstGeom prst="rect">
            <a:avLst/>
          </a:prstGeom>
          <a:noFill/>
        </p:spPr>
        <p:txBody>
          <a:bodyPr wrap="square" rtlCol="0">
            <a:spAutoFit/>
          </a:bodyPr>
          <a:lstStyle/>
          <a:p>
            <a:pPr marL="514350" indent="-514350"/>
            <a:r>
              <a:rPr lang="en-US" sz="3200" b="1" dirty="0" smtClean="0">
                <a:solidFill>
                  <a:schemeClr val="bg1"/>
                </a:solidFill>
              </a:rPr>
              <a:t>9. </a:t>
            </a:r>
            <a:r>
              <a:rPr lang="en-US" sz="3200" b="1" dirty="0" smtClean="0">
                <a:solidFill>
                  <a:srgbClr val="FFFF00"/>
                </a:solidFill>
              </a:rPr>
              <a:t>Brand Packaging:-</a:t>
            </a:r>
          </a:p>
          <a:p>
            <a:pPr marL="514350" indent="-514350"/>
            <a:endParaRPr lang="en-US" sz="3200" dirty="0" smtClean="0">
              <a:solidFill>
                <a:schemeClr val="bg1"/>
              </a:solidFill>
              <a:latin typeface="Aharoni" pitchFamily="2" charset="-79"/>
              <a:cs typeface="Aharoni" pitchFamily="2" charset="-79"/>
            </a:endParaRP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 Environmentally friendly and Recycle</a:t>
            </a:r>
          </a:p>
          <a:p>
            <a:pPr marL="514350" lvl="0" indent="-514350">
              <a:buFont typeface="Wingdings" pitchFamily="2" charset="2"/>
              <a:buChar char="Ø"/>
            </a:pPr>
            <a:endParaRPr lang="en-US" sz="4000" dirty="0" smtClean="0">
              <a:solidFill>
                <a:schemeClr val="bg1"/>
              </a:solidFill>
              <a:latin typeface="Aharoni" pitchFamily="2" charset="-79"/>
              <a:cs typeface="Aharoni" pitchFamily="2" charset="-79"/>
            </a:endParaRPr>
          </a:p>
        </p:txBody>
      </p:sp>
      <p:pic>
        <p:nvPicPr>
          <p:cNvPr id="23554" name="Picture 2" descr="C:\Users\DELL\Pictures\packing.jpg"/>
          <p:cNvPicPr>
            <a:picLocks noChangeAspect="1" noChangeArrowheads="1"/>
          </p:cNvPicPr>
          <p:nvPr/>
        </p:nvPicPr>
        <p:blipFill>
          <a:blip r:embed="rId3"/>
          <a:srcRect/>
          <a:stretch>
            <a:fillRect/>
          </a:stretch>
        </p:blipFill>
        <p:spPr bwMode="auto">
          <a:xfrm>
            <a:off x="2590800" y="3429000"/>
            <a:ext cx="3581400" cy="239268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4"/>
                                        </p:tgtEl>
                                        <p:attrNameLst>
                                          <p:attrName>style.visibility</p:attrName>
                                        </p:attrNameLst>
                                      </p:cBhvr>
                                      <p:to>
                                        <p:strVal val="visible"/>
                                      </p:to>
                                    </p:set>
                                    <p:anim calcmode="lin" valueType="num">
                                      <p:cBhvr additive="base">
                                        <p:cTn id="13" dur="500" fill="hold"/>
                                        <p:tgtEl>
                                          <p:spTgt spid="23554"/>
                                        </p:tgtEl>
                                        <p:attrNameLst>
                                          <p:attrName>ppt_x</p:attrName>
                                        </p:attrNameLst>
                                      </p:cBhvr>
                                      <p:tavLst>
                                        <p:tav tm="0">
                                          <p:val>
                                            <p:strVal val="#ppt_x"/>
                                          </p:val>
                                        </p:tav>
                                        <p:tav tm="100000">
                                          <p:val>
                                            <p:strVal val="#ppt_x"/>
                                          </p:val>
                                        </p:tav>
                                      </p:tavLst>
                                    </p:anim>
                                    <p:anim calcmode="lin" valueType="num">
                                      <p:cBhvr additive="base">
                                        <p:cTn id="14"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733246"/>
            <a:ext cx="8915400" cy="5632311"/>
          </a:xfrm>
          <a:prstGeom prst="rect">
            <a:avLst/>
          </a:prstGeom>
          <a:noFill/>
        </p:spPr>
        <p:txBody>
          <a:bodyPr wrap="square" rtlCol="0">
            <a:spAutoFit/>
          </a:bodyPr>
          <a:lstStyle/>
          <a:p>
            <a:pPr marL="514350" indent="-514350"/>
            <a:r>
              <a:rPr lang="en-US" sz="3200" b="1" dirty="0" smtClean="0">
                <a:solidFill>
                  <a:srgbClr val="FFFF00"/>
                </a:solidFill>
              </a:rPr>
              <a:t>10. Brand Equity:-</a:t>
            </a:r>
          </a:p>
          <a:p>
            <a:pPr marL="514350" indent="-514350">
              <a:buFont typeface="Wingdings" pitchFamily="2" charset="2"/>
              <a:buChar char="Ø"/>
            </a:pPr>
            <a:r>
              <a:rPr lang="en-US" sz="3200" b="1" dirty="0" smtClean="0">
                <a:solidFill>
                  <a:schemeClr val="bg1"/>
                </a:solidFill>
              </a:rPr>
              <a:t> </a:t>
            </a:r>
            <a:r>
              <a:rPr lang="en-US" sz="3200" b="1" dirty="0" smtClean="0">
                <a:solidFill>
                  <a:schemeClr val="bg1"/>
                </a:solidFill>
                <a:latin typeface="Aharoni" pitchFamily="2" charset="-79"/>
                <a:cs typeface="Aharoni" pitchFamily="2" charset="-79"/>
              </a:rPr>
              <a:t>It means incremental value of brands which it commend in market</a:t>
            </a:r>
            <a:endParaRPr lang="en-US" sz="3200" dirty="0" smtClean="0">
              <a:solidFill>
                <a:schemeClr val="bg1"/>
              </a:solidFill>
              <a:latin typeface="Aharoni" pitchFamily="2" charset="-79"/>
              <a:cs typeface="Aharoni" pitchFamily="2" charset="-79"/>
            </a:endParaRP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 It means fix image in the mind of customers </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To create addition values and images in the mind of customers</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 ( Nirma Washing powder and Nirma Biscuits</a:t>
            </a:r>
          </a:p>
          <a:p>
            <a:pPr marL="514350" lvl="0" indent="-514350">
              <a:buFont typeface="Wingdings" pitchFamily="2" charset="2"/>
              <a:buChar char="Ø"/>
            </a:pPr>
            <a:r>
              <a:rPr lang="en-US" sz="3200" dirty="0" smtClean="0">
                <a:solidFill>
                  <a:schemeClr val="bg1"/>
                </a:solidFill>
                <a:latin typeface="Aharoni" pitchFamily="2" charset="-79"/>
                <a:cs typeface="Aharoni" pitchFamily="2" charset="-79"/>
              </a:rPr>
              <a:t>Dettol soft drink...)</a:t>
            </a:r>
          </a:p>
          <a:p>
            <a:pPr marL="514350" lvl="0" indent="-514350"/>
            <a:endParaRPr lang="en-US" sz="40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295400" y="152400"/>
            <a:ext cx="6934200" cy="369332"/>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b="1" dirty="0" smtClean="0">
                <a:latin typeface="Aharoni" pitchFamily="2" charset="-79"/>
                <a:cs typeface="Aharoni" pitchFamily="2" charset="-79"/>
              </a:rPr>
              <a:t>Components of branding</a:t>
            </a:r>
            <a:r>
              <a:rPr lang="en-US" b="1" dirty="0" smtClean="0">
                <a:solidFill>
                  <a:schemeClr val="bg1"/>
                </a:solidFill>
                <a:latin typeface="Aharoni" pitchFamily="2" charset="-79"/>
                <a:cs typeface="Aharoni" pitchFamily="2" charset="-79"/>
              </a:rPr>
              <a:t> </a:t>
            </a:r>
            <a:endParaRPr lang="en-US" b="1" dirty="0">
              <a:solidFill>
                <a:schemeClr val="bg1"/>
              </a:solidFill>
              <a:latin typeface="Aharoni" pitchFamily="2" charset="-79"/>
              <a:cs typeface="Aharoni" pitchFamily="2" charset="-79"/>
            </a:endParaRPr>
          </a:p>
        </p:txBody>
      </p:sp>
      <p:sp>
        <p:nvSpPr>
          <p:cNvPr id="9" name="TextBox 8"/>
          <p:cNvSpPr txBox="1"/>
          <p:nvPr/>
        </p:nvSpPr>
        <p:spPr>
          <a:xfrm>
            <a:off x="1371600" y="609600"/>
            <a:ext cx="7010400" cy="621708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dirty="0" smtClean="0">
                <a:solidFill>
                  <a:schemeClr val="bg1"/>
                </a:solidFill>
                <a:latin typeface="Aharoni" pitchFamily="2" charset="-79"/>
                <a:cs typeface="Aharoni" pitchFamily="2" charset="-79"/>
              </a:rPr>
              <a:t>1</a:t>
            </a:r>
            <a:r>
              <a:rPr lang="en-US" sz="2000" dirty="0" smtClean="0">
                <a:solidFill>
                  <a:srgbClr val="FFFF00"/>
                </a:solidFill>
                <a:latin typeface="Aharoni" pitchFamily="2" charset="-79"/>
                <a:cs typeface="Aharoni" pitchFamily="2" charset="-79"/>
              </a:rPr>
              <a:t>. </a:t>
            </a:r>
            <a:r>
              <a:rPr lang="en-US" sz="2000" dirty="0" smtClean="0">
                <a:solidFill>
                  <a:schemeClr val="bg1"/>
                </a:solidFill>
                <a:latin typeface="Aharoni" pitchFamily="2" charset="-79"/>
                <a:cs typeface="Aharoni" pitchFamily="2" charset="-79"/>
              </a:rPr>
              <a:t>Branding Personality                              </a:t>
            </a:r>
          </a:p>
          <a:p>
            <a:r>
              <a:rPr lang="en-US" sz="2000" dirty="0" smtClean="0">
                <a:latin typeface="Aharoni" pitchFamily="2" charset="-79"/>
                <a:cs typeface="Aharoni" pitchFamily="2" charset="-79"/>
              </a:rPr>
              <a:t>                            </a:t>
            </a:r>
          </a:p>
          <a:p>
            <a:r>
              <a:rPr lang="en-US" sz="2000" dirty="0" smtClean="0">
                <a:latin typeface="Aharoni" pitchFamily="2" charset="-79"/>
                <a:cs typeface="Aharoni" pitchFamily="2" charset="-79"/>
              </a:rPr>
              <a:t> 2. Brand function: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3. Brand Benefits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4. Brand Association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5. Brand Image: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6. Brand Name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7. Brand Logo</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8. Brand Features and Design</a:t>
            </a:r>
          </a:p>
          <a:p>
            <a:endParaRPr lang="en-US" sz="2000" dirty="0" smtClean="0">
              <a:latin typeface="Aharoni" pitchFamily="2" charset="-79"/>
              <a:cs typeface="Aharoni" pitchFamily="2" charset="-79"/>
            </a:endParaRPr>
          </a:p>
          <a:p>
            <a:r>
              <a:rPr lang="en-US" sz="2000" b="1" dirty="0" smtClean="0">
                <a:solidFill>
                  <a:schemeClr val="bg1"/>
                </a:solidFill>
                <a:latin typeface="Aharoni" pitchFamily="2" charset="-79"/>
                <a:cs typeface="Aharoni" pitchFamily="2" charset="-79"/>
              </a:rPr>
              <a:t>9. Brand Packaging</a:t>
            </a:r>
          </a:p>
          <a:p>
            <a:endParaRPr lang="en-US" sz="2000" b="1" dirty="0" smtClean="0">
              <a:solidFill>
                <a:schemeClr val="bg1"/>
              </a:solidFill>
              <a:latin typeface="Aharoni" pitchFamily="2" charset="-79"/>
              <a:cs typeface="Aharoni" pitchFamily="2" charset="-79"/>
            </a:endParaRPr>
          </a:p>
          <a:p>
            <a:r>
              <a:rPr lang="en-US" sz="2000" b="1" dirty="0" smtClean="0">
                <a:solidFill>
                  <a:schemeClr val="bg1"/>
                </a:solidFill>
                <a:latin typeface="Aharoni" pitchFamily="2" charset="-79"/>
                <a:cs typeface="Aharoni" pitchFamily="2" charset="-79"/>
              </a:rPr>
              <a:t>10. Brand Equity:</a:t>
            </a:r>
            <a:endParaRPr lang="en-US" sz="20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mph" presetSubtype="0" fill="hold" nodeType="clickEffect">
                                  <p:stCondLst>
                                    <p:cond delay="0"/>
                                  </p:stCondLst>
                                  <p:childTnLst>
                                    <p:animRot by="21600000">
                                      <p:cBhvr>
                                        <p:cTn id="11"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3"/>
          <a:stretch>
            <a:fillRect/>
          </a:stretch>
        </p:blipFill>
        <p:spPr>
          <a:xfrm>
            <a:off x="0" y="1"/>
            <a:ext cx="9144000" cy="6857999"/>
          </a:xfrm>
        </p:spPr>
      </p:pic>
      <p:sp>
        <p:nvSpPr>
          <p:cNvPr id="11" name="TextBox 10"/>
          <p:cNvSpPr txBox="1"/>
          <p:nvPr/>
        </p:nvSpPr>
        <p:spPr>
          <a:xfrm>
            <a:off x="1752600" y="1143000"/>
            <a:ext cx="7010400" cy="2554545"/>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cs typeface="Aharoni" pitchFamily="2" charset="-79"/>
              </a:rPr>
              <a:t>2</a:t>
            </a:r>
            <a:r>
              <a:rPr lang="en-US" sz="4000" dirty="0" smtClean="0">
                <a:solidFill>
                  <a:schemeClr val="bg1"/>
                </a:solidFill>
                <a:latin typeface="Aharoni" pitchFamily="2" charset="-79"/>
                <a:cs typeface="Aharoni" pitchFamily="2" charset="-79"/>
              </a:rPr>
              <a:t> </a:t>
            </a:r>
          </a:p>
          <a:p>
            <a:pPr algn="ctr"/>
            <a:r>
              <a:rPr lang="en-US" sz="4000" dirty="0" smtClean="0">
                <a:solidFill>
                  <a:schemeClr val="bg1"/>
                </a:solidFill>
                <a:latin typeface="Aharoni" pitchFamily="2" charset="-79"/>
                <a:cs typeface="Aharoni" pitchFamily="2" charset="-79"/>
              </a:rPr>
              <a:t>Marketing Decision –I </a:t>
            </a:r>
          </a:p>
          <a:p>
            <a:pPr algn="ctr"/>
            <a:r>
              <a:rPr lang="en-US" sz="4000" dirty="0" smtClean="0">
                <a:solidFill>
                  <a:schemeClr val="bg1"/>
                </a:solidFill>
                <a:latin typeface="Aharoni" pitchFamily="2" charset="-79"/>
                <a:cs typeface="Aharoni" pitchFamily="2" charset="-79"/>
              </a:rPr>
              <a:t>(Product and Price)</a:t>
            </a:r>
            <a:endParaRPr lang="en-US" sz="40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Q</a:t>
            </a:r>
            <a:r>
              <a:rPr lang="en-US" sz="2400" b="1" dirty="0" smtClean="0">
                <a:cs typeface="Aharoni" pitchFamily="2" charset="-79"/>
              </a:rPr>
              <a:t>.3</a:t>
            </a:r>
            <a:r>
              <a:rPr lang="en-US" sz="2400" b="1" dirty="0" smtClean="0">
                <a:latin typeface="Aharoni" pitchFamily="2" charset="-79"/>
                <a:cs typeface="Aharoni" pitchFamily="2" charset="-79"/>
              </a:rPr>
              <a:t>  Branding Concept and Components ?</a:t>
            </a:r>
            <a:endParaRPr lang="en-US" sz="2400" b="1" dirty="0">
              <a:latin typeface="Aharoni" pitchFamily="2" charset="-79"/>
              <a:cs typeface="Aharoni" pitchFamily="2" charset="-79"/>
            </a:endParaRPr>
          </a:p>
        </p:txBody>
      </p:sp>
      <p:sp>
        <p:nvSpPr>
          <p:cNvPr id="4" name="TextBox 3"/>
          <p:cNvSpPr txBox="1"/>
          <p:nvPr/>
        </p:nvSpPr>
        <p:spPr>
          <a:xfrm>
            <a:off x="381000" y="1501676"/>
            <a:ext cx="8458200" cy="2308324"/>
          </a:xfrm>
          <a:prstGeom prst="rect">
            <a:avLst/>
          </a:prstGeom>
          <a:noFill/>
        </p:spPr>
        <p:txBody>
          <a:bodyPr wrap="square" rtlCol="0">
            <a:spAutoFit/>
          </a:bodyPr>
          <a:lstStyle/>
          <a:p>
            <a:pPr algn="ctr"/>
            <a:endParaRPr lang="en-US" sz="2400" dirty="0" smtClean="0">
              <a:solidFill>
                <a:schemeClr val="bg1"/>
              </a:solidFill>
              <a:latin typeface="Aharoni" pitchFamily="2" charset="-79"/>
              <a:cs typeface="Aharoni" pitchFamily="2" charset="-79"/>
            </a:endParaRPr>
          </a:p>
          <a:p>
            <a:pPr algn="ctr"/>
            <a:r>
              <a:rPr lang="en-US" sz="2400" dirty="0" smtClean="0">
                <a:solidFill>
                  <a:srgbClr val="FFFF00"/>
                </a:solidFill>
                <a:latin typeface="Aharoni" pitchFamily="2" charset="-79"/>
                <a:cs typeface="Aharoni" pitchFamily="2" charset="-79"/>
              </a:rPr>
              <a:t>Meaning:- </a:t>
            </a:r>
          </a:p>
          <a:p>
            <a:pPr algn="ctr"/>
            <a:r>
              <a:rPr lang="en-US" sz="2400" dirty="0" smtClean="0">
                <a:solidFill>
                  <a:schemeClr val="bg1"/>
                </a:solidFill>
                <a:latin typeface="Aharoni" pitchFamily="2" charset="-79"/>
                <a:cs typeface="Aharoni" pitchFamily="2" charset="-79"/>
              </a:rPr>
              <a:t>Brand means name. term, sign and symbol, colour, shape, size, etc are given to the products and which is registered under the trade and merchandise act for the legal protection i.e. no one copy the products.</a:t>
            </a: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6" name="TextBox 5"/>
          <p:cNvSpPr txBox="1"/>
          <p:nvPr/>
        </p:nvSpPr>
        <p:spPr>
          <a:xfrm>
            <a:off x="1295400" y="152400"/>
            <a:ext cx="6934200" cy="46166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en-US" sz="2400" b="1" dirty="0" smtClean="0">
                <a:latin typeface="Aharoni" pitchFamily="2" charset="-79"/>
                <a:cs typeface="Aharoni" pitchFamily="2" charset="-79"/>
              </a:rPr>
              <a:t>Components of branding</a:t>
            </a:r>
            <a:r>
              <a:rPr lang="en-US" sz="2400" b="1" dirty="0" smtClean="0">
                <a:solidFill>
                  <a:schemeClr val="bg1"/>
                </a:solidFill>
                <a:latin typeface="Aharoni" pitchFamily="2" charset="-79"/>
                <a:cs typeface="Aharoni" pitchFamily="2" charset="-79"/>
              </a:rPr>
              <a:t> </a:t>
            </a:r>
            <a:endParaRPr lang="en-US" sz="2400" b="1" dirty="0">
              <a:solidFill>
                <a:schemeClr val="bg1"/>
              </a:solidFill>
              <a:latin typeface="Aharoni" pitchFamily="2" charset="-79"/>
              <a:cs typeface="Aharoni" pitchFamily="2" charset="-79"/>
            </a:endParaRPr>
          </a:p>
        </p:txBody>
      </p:sp>
      <p:sp>
        <p:nvSpPr>
          <p:cNvPr id="9" name="TextBox 8"/>
          <p:cNvSpPr txBox="1"/>
          <p:nvPr/>
        </p:nvSpPr>
        <p:spPr>
          <a:xfrm>
            <a:off x="1371600" y="609600"/>
            <a:ext cx="7010400" cy="621708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dirty="0" smtClean="0"/>
              <a:t>                                                  </a:t>
            </a:r>
            <a:endParaRPr lang="en-US" b="1" dirty="0">
              <a:solidFill>
                <a:schemeClr val="bg1"/>
              </a:solidFill>
            </a:endParaRPr>
          </a:p>
          <a:p>
            <a:r>
              <a:rPr lang="en-US" dirty="0" smtClean="0">
                <a:solidFill>
                  <a:schemeClr val="bg1"/>
                </a:solidFill>
              </a:rPr>
              <a:t> </a:t>
            </a:r>
            <a:r>
              <a:rPr lang="en-US" dirty="0" smtClean="0">
                <a:solidFill>
                  <a:schemeClr val="bg1"/>
                </a:solidFill>
                <a:latin typeface="Aharoni" pitchFamily="2" charset="-79"/>
                <a:cs typeface="Aharoni" pitchFamily="2" charset="-79"/>
              </a:rPr>
              <a:t>1</a:t>
            </a:r>
            <a:r>
              <a:rPr lang="en-US" sz="2000" dirty="0" smtClean="0">
                <a:solidFill>
                  <a:srgbClr val="FFFF00"/>
                </a:solidFill>
                <a:latin typeface="Aharoni" pitchFamily="2" charset="-79"/>
                <a:cs typeface="Aharoni" pitchFamily="2" charset="-79"/>
              </a:rPr>
              <a:t>. </a:t>
            </a:r>
            <a:r>
              <a:rPr lang="en-US" sz="2000" dirty="0" smtClean="0">
                <a:solidFill>
                  <a:schemeClr val="bg1"/>
                </a:solidFill>
                <a:latin typeface="Aharoni" pitchFamily="2" charset="-79"/>
                <a:cs typeface="Aharoni" pitchFamily="2" charset="-79"/>
              </a:rPr>
              <a:t>Branding Personality                              </a:t>
            </a:r>
          </a:p>
          <a:p>
            <a:r>
              <a:rPr lang="en-US" sz="2000" dirty="0" smtClean="0">
                <a:latin typeface="Aharoni" pitchFamily="2" charset="-79"/>
                <a:cs typeface="Aharoni" pitchFamily="2" charset="-79"/>
              </a:rPr>
              <a:t>                            </a:t>
            </a:r>
          </a:p>
          <a:p>
            <a:r>
              <a:rPr lang="en-US" sz="2000" dirty="0" smtClean="0">
                <a:latin typeface="Aharoni" pitchFamily="2" charset="-79"/>
                <a:cs typeface="Aharoni" pitchFamily="2" charset="-79"/>
              </a:rPr>
              <a:t> 2. Brand function: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3. Brand Benefits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4. Brand Association </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 5. Brand Image: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6. Brand Name</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7. Brand Logo</a:t>
            </a:r>
          </a:p>
          <a:p>
            <a:endParaRPr lang="en-US" sz="2000" dirty="0" smtClean="0">
              <a:latin typeface="Aharoni" pitchFamily="2" charset="-79"/>
              <a:cs typeface="Aharoni" pitchFamily="2" charset="-79"/>
            </a:endParaRPr>
          </a:p>
          <a:p>
            <a:r>
              <a:rPr lang="en-US" sz="2000" dirty="0" smtClean="0">
                <a:latin typeface="Aharoni" pitchFamily="2" charset="-79"/>
                <a:cs typeface="Aharoni" pitchFamily="2" charset="-79"/>
              </a:rPr>
              <a:t>8. Brand Features and Design</a:t>
            </a:r>
          </a:p>
          <a:p>
            <a:endParaRPr lang="en-US" sz="2000" dirty="0" smtClean="0">
              <a:latin typeface="Aharoni" pitchFamily="2" charset="-79"/>
              <a:cs typeface="Aharoni" pitchFamily="2" charset="-79"/>
            </a:endParaRPr>
          </a:p>
          <a:p>
            <a:r>
              <a:rPr lang="en-US" sz="2000" b="1" dirty="0" smtClean="0">
                <a:solidFill>
                  <a:schemeClr val="bg1"/>
                </a:solidFill>
                <a:latin typeface="Aharoni" pitchFamily="2" charset="-79"/>
                <a:cs typeface="Aharoni" pitchFamily="2" charset="-79"/>
              </a:rPr>
              <a:t>9. Brand Packaging</a:t>
            </a:r>
          </a:p>
          <a:p>
            <a:endParaRPr lang="en-US" sz="2000" b="1" dirty="0" smtClean="0">
              <a:solidFill>
                <a:schemeClr val="bg1"/>
              </a:solidFill>
              <a:latin typeface="Aharoni" pitchFamily="2" charset="-79"/>
              <a:cs typeface="Aharoni" pitchFamily="2" charset="-79"/>
            </a:endParaRPr>
          </a:p>
          <a:p>
            <a:r>
              <a:rPr lang="en-US" sz="2000" b="1" dirty="0" smtClean="0">
                <a:solidFill>
                  <a:schemeClr val="bg1"/>
                </a:solidFill>
                <a:latin typeface="Aharoni" pitchFamily="2" charset="-79"/>
                <a:cs typeface="Aharoni" pitchFamily="2" charset="-79"/>
              </a:rPr>
              <a:t>10. Brand Equity:</a:t>
            </a:r>
            <a:endParaRPr lang="en-US" sz="20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6"/>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152400"/>
            <a:ext cx="8610600" cy="3539430"/>
          </a:xfrm>
          <a:prstGeom prst="rect">
            <a:avLst/>
          </a:prstGeom>
          <a:noFill/>
        </p:spPr>
        <p:txBody>
          <a:bodyPr wrap="square" rtlCol="0">
            <a:spAutoFit/>
          </a:bodyPr>
          <a:lstStyle/>
          <a:p>
            <a:pPr marL="514350" indent="-514350">
              <a:buAutoNum type="arabicPeriod"/>
            </a:pPr>
            <a:r>
              <a:rPr lang="en-US" sz="3200" b="1" dirty="0" smtClean="0">
                <a:solidFill>
                  <a:srgbClr val="FFFF00"/>
                </a:solidFill>
              </a:rPr>
              <a:t>Branding Personality  </a:t>
            </a:r>
            <a:r>
              <a:rPr lang="en-US" sz="3200" dirty="0" smtClean="0">
                <a:solidFill>
                  <a:srgbClr val="FFFF00"/>
                </a:solidFill>
                <a:latin typeface="Aharoni" pitchFamily="2" charset="-79"/>
                <a:cs typeface="Aharoni" pitchFamily="2" charset="-79"/>
              </a:rPr>
              <a:t>:- </a:t>
            </a: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Every brand has personality </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Marketer should try to expose personality in front of customers. </a:t>
            </a:r>
          </a:p>
          <a:p>
            <a:pPr marL="514350" indent="-514350">
              <a:buFont typeface="Wingdings" pitchFamily="2" charset="2"/>
              <a:buChar char="Ø"/>
            </a:pPr>
            <a:r>
              <a:rPr lang="en-US" sz="3200" dirty="0" err="1" smtClean="0">
                <a:solidFill>
                  <a:schemeClr val="bg1"/>
                </a:solidFill>
                <a:latin typeface="Aharoni" pitchFamily="2" charset="-79"/>
                <a:cs typeface="Aharoni" pitchFamily="2" charset="-79"/>
              </a:rPr>
              <a:t>Taj</a:t>
            </a:r>
            <a:r>
              <a:rPr lang="en-US" sz="3200" dirty="0" smtClean="0">
                <a:solidFill>
                  <a:schemeClr val="bg1"/>
                </a:solidFill>
                <a:latin typeface="Aharoni" pitchFamily="2" charset="-79"/>
                <a:cs typeface="Aharoni" pitchFamily="2" charset="-79"/>
              </a:rPr>
              <a:t> </a:t>
            </a:r>
            <a:r>
              <a:rPr lang="en-US" sz="3200" dirty="0" err="1" smtClean="0">
                <a:solidFill>
                  <a:schemeClr val="bg1"/>
                </a:solidFill>
                <a:latin typeface="Aharoni" pitchFamily="2" charset="-79"/>
                <a:cs typeface="Aharoni" pitchFamily="2" charset="-79"/>
              </a:rPr>
              <a:t>mahal</a:t>
            </a:r>
            <a:r>
              <a:rPr lang="en-US" sz="3200" dirty="0" smtClean="0">
                <a:solidFill>
                  <a:schemeClr val="bg1"/>
                </a:solidFill>
                <a:latin typeface="Aharoni" pitchFamily="2" charset="-79"/>
                <a:cs typeface="Aharoni" pitchFamily="2" charset="-79"/>
              </a:rPr>
              <a:t> hotel- business people - High status</a:t>
            </a:r>
            <a:endParaRPr lang="en-US" sz="3200" b="1" dirty="0">
              <a:solidFill>
                <a:schemeClr val="bg1"/>
              </a:solidFill>
              <a:latin typeface="Aharoni" pitchFamily="2" charset="-79"/>
              <a:cs typeface="Aharoni" pitchFamily="2" charset="-79"/>
            </a:endParaRPr>
          </a:p>
        </p:txBody>
      </p:sp>
      <p:pic>
        <p:nvPicPr>
          <p:cNvPr id="16386" name="Picture 2" descr="C:\Users\DELL\Pictures\taj hotel.jpg"/>
          <p:cNvPicPr>
            <a:picLocks noChangeAspect="1" noChangeArrowheads="1"/>
          </p:cNvPicPr>
          <p:nvPr/>
        </p:nvPicPr>
        <p:blipFill>
          <a:blip r:embed="rId3"/>
          <a:srcRect/>
          <a:stretch>
            <a:fillRect/>
          </a:stretch>
        </p:blipFill>
        <p:spPr bwMode="auto">
          <a:xfrm>
            <a:off x="3505200" y="4267200"/>
            <a:ext cx="3429000" cy="2126226"/>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6"/>
                                        </p:tgtEl>
                                        <p:attrNameLst>
                                          <p:attrName>style.visibility</p:attrName>
                                        </p:attrNameLst>
                                      </p:cBhvr>
                                      <p:to>
                                        <p:strVal val="visible"/>
                                      </p:to>
                                    </p:set>
                                    <p:anim calcmode="lin" valueType="num">
                                      <p:cBhvr additive="base">
                                        <p:cTn id="13" dur="500" fill="hold"/>
                                        <p:tgtEl>
                                          <p:spTgt spid="16386"/>
                                        </p:tgtEl>
                                        <p:attrNameLst>
                                          <p:attrName>ppt_x</p:attrName>
                                        </p:attrNameLst>
                                      </p:cBhvr>
                                      <p:tavLst>
                                        <p:tav tm="0">
                                          <p:val>
                                            <p:strVal val="#ppt_x"/>
                                          </p:val>
                                        </p:tav>
                                        <p:tav tm="100000">
                                          <p:val>
                                            <p:strVal val="#ppt_x"/>
                                          </p:val>
                                        </p:tav>
                                      </p:tavLst>
                                    </p:anim>
                                    <p:anim calcmode="lin" valueType="num">
                                      <p:cBhvr additive="base">
                                        <p:cTn id="14"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915400" cy="3539430"/>
          </a:xfrm>
          <a:prstGeom prst="rect">
            <a:avLst/>
          </a:prstGeom>
          <a:noFill/>
        </p:spPr>
        <p:txBody>
          <a:bodyPr wrap="square" rtlCol="0">
            <a:spAutoFit/>
          </a:bodyPr>
          <a:lstStyle/>
          <a:p>
            <a:pPr marL="514350" indent="-514350"/>
            <a:r>
              <a:rPr lang="en-US" sz="3200" b="1" dirty="0" smtClean="0">
                <a:solidFill>
                  <a:srgbClr val="FFFF00"/>
                </a:solidFill>
              </a:rPr>
              <a:t>2.Brand function:- </a:t>
            </a:r>
            <a:endParaRPr lang="en-US" sz="3200" dirty="0" smtClean="0">
              <a:solidFill>
                <a:srgbClr val="FFFF00"/>
              </a:solidFill>
              <a:latin typeface="Aharoni" pitchFamily="2" charset="-79"/>
              <a:cs typeface="Aharoni" pitchFamily="2" charset="-79"/>
            </a:endParaRPr>
          </a:p>
          <a:p>
            <a:pPr marL="514350" indent="-514350">
              <a:buAutoNum type="arabicPeriod"/>
            </a:pPr>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Every brand performs certain function </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Tourist hotels in Goa or Hill station perform certain function like recreation and relaxation, cleanliness, location, natural scenery, etc</a:t>
            </a:r>
            <a:endParaRPr lang="en-US" sz="3200" b="1" dirty="0">
              <a:solidFill>
                <a:schemeClr val="bg1"/>
              </a:solidFill>
              <a:latin typeface="Aharoni" pitchFamily="2" charset="-79"/>
              <a:cs typeface="Aharoni" pitchFamily="2" charset="-79"/>
            </a:endParaRPr>
          </a:p>
        </p:txBody>
      </p:sp>
      <p:pic>
        <p:nvPicPr>
          <p:cNvPr id="17411" name="Picture 3" descr="C:\Users\DELL\Pictures\goa beaches.jpg"/>
          <p:cNvPicPr>
            <a:picLocks noChangeAspect="1" noChangeArrowheads="1"/>
          </p:cNvPicPr>
          <p:nvPr/>
        </p:nvPicPr>
        <p:blipFill>
          <a:blip r:embed="rId3"/>
          <a:srcRect/>
          <a:stretch>
            <a:fillRect/>
          </a:stretch>
        </p:blipFill>
        <p:spPr bwMode="auto">
          <a:xfrm>
            <a:off x="4267200" y="4089400"/>
            <a:ext cx="3733800" cy="2489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411"/>
                                        </p:tgtEl>
                                        <p:attrNameLst>
                                          <p:attrName>style.visibility</p:attrName>
                                        </p:attrNameLst>
                                      </p:cBhvr>
                                      <p:to>
                                        <p:strVal val="visible"/>
                                      </p:to>
                                    </p:set>
                                    <p:anim calcmode="lin" valueType="num">
                                      <p:cBhvr additive="base">
                                        <p:cTn id="13" dur="500" fill="hold"/>
                                        <p:tgtEl>
                                          <p:spTgt spid="17411"/>
                                        </p:tgtEl>
                                        <p:attrNameLst>
                                          <p:attrName>ppt_x</p:attrName>
                                        </p:attrNameLst>
                                      </p:cBhvr>
                                      <p:tavLst>
                                        <p:tav tm="0">
                                          <p:val>
                                            <p:strVal val="#ppt_x"/>
                                          </p:val>
                                        </p:tav>
                                        <p:tav tm="100000">
                                          <p:val>
                                            <p:strVal val="#ppt_x"/>
                                          </p:val>
                                        </p:tav>
                                      </p:tavLst>
                                    </p:anim>
                                    <p:anim calcmode="lin" valueType="num">
                                      <p:cBhvr additive="base">
                                        <p:cTn id="14"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0"/>
            <a:ext cx="8915400" cy="4524315"/>
          </a:xfrm>
          <a:prstGeom prst="rect">
            <a:avLst/>
          </a:prstGeom>
          <a:noFill/>
        </p:spPr>
        <p:txBody>
          <a:bodyPr wrap="square" rtlCol="0">
            <a:spAutoFit/>
          </a:bodyPr>
          <a:lstStyle/>
          <a:p>
            <a:pPr marL="514350" indent="-514350"/>
            <a:r>
              <a:rPr lang="en-US" sz="3200" b="1" dirty="0" smtClean="0">
                <a:solidFill>
                  <a:schemeClr val="bg1"/>
                </a:solidFill>
              </a:rPr>
              <a:t>3. </a:t>
            </a:r>
            <a:r>
              <a:rPr lang="en-US" sz="3200" b="1" dirty="0" smtClean="0">
                <a:solidFill>
                  <a:srgbClr val="FFFF00"/>
                </a:solidFill>
              </a:rPr>
              <a:t>Brand Benefits</a:t>
            </a:r>
            <a:r>
              <a:rPr lang="en-US" sz="3200" b="1" dirty="0" smtClean="0">
                <a:solidFill>
                  <a:schemeClr val="bg1"/>
                </a:solidFill>
              </a:rPr>
              <a:t>:-</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Tangible and Intangible benefits like BMW , Mercedes Car</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Psychological benefits to the customers</a:t>
            </a:r>
          </a:p>
          <a:p>
            <a:pPr marL="514350" indent="-514350">
              <a:buFont typeface="Wingdings" pitchFamily="2" charset="2"/>
              <a:buChar char="Ø"/>
            </a:pPr>
            <a:endParaRPr lang="en-US" sz="3200" b="1"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Tangible:- Looks and design </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Psychological:- Status , Ownership,</a:t>
            </a:r>
          </a:p>
          <a:p>
            <a:pPr marL="514350" indent="-514350">
              <a:buFont typeface="Wingdings" pitchFamily="2" charset="2"/>
              <a:buChar char="Ø"/>
            </a:pPr>
            <a:endParaRPr lang="en-US" sz="3200" b="1" dirty="0">
              <a:solidFill>
                <a:schemeClr val="bg1"/>
              </a:solidFill>
              <a:latin typeface="Aharoni" pitchFamily="2" charset="-79"/>
              <a:cs typeface="Aharoni" pitchFamily="2" charset="-79"/>
            </a:endParaRPr>
          </a:p>
        </p:txBody>
      </p:sp>
      <p:pic>
        <p:nvPicPr>
          <p:cNvPr id="18434" name="Picture 2" descr="C:\Users\DELL\Pictures\BMW CAR.jpg"/>
          <p:cNvPicPr>
            <a:picLocks noChangeAspect="1" noChangeArrowheads="1"/>
          </p:cNvPicPr>
          <p:nvPr/>
        </p:nvPicPr>
        <p:blipFill>
          <a:blip r:embed="rId3"/>
          <a:srcRect/>
          <a:stretch>
            <a:fillRect/>
          </a:stretch>
        </p:blipFill>
        <p:spPr bwMode="auto">
          <a:xfrm>
            <a:off x="3505200" y="3962400"/>
            <a:ext cx="4343400" cy="244316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8434"/>
                                        </p:tgtEl>
                                        <p:attrNameLst>
                                          <p:attrName>style.visibility</p:attrName>
                                        </p:attrNameLst>
                                      </p:cBhvr>
                                      <p:to>
                                        <p:strVal val="visible"/>
                                      </p:to>
                                    </p:set>
                                    <p:anim calcmode="lin" valueType="num">
                                      <p:cBhvr additive="base">
                                        <p:cTn id="13" dur="500" fill="hold"/>
                                        <p:tgtEl>
                                          <p:spTgt spid="18434"/>
                                        </p:tgtEl>
                                        <p:attrNameLst>
                                          <p:attrName>ppt_x</p:attrName>
                                        </p:attrNameLst>
                                      </p:cBhvr>
                                      <p:tavLst>
                                        <p:tav tm="0">
                                          <p:val>
                                            <p:strVal val="#ppt_x"/>
                                          </p:val>
                                        </p:tav>
                                        <p:tav tm="100000">
                                          <p:val>
                                            <p:strVal val="#ppt_x"/>
                                          </p:val>
                                        </p:tav>
                                      </p:tavLst>
                                    </p:anim>
                                    <p:anim calcmode="lin" valueType="num">
                                      <p:cBhvr additive="base">
                                        <p:cTn id="14" dur="500" fill="hold"/>
                                        <p:tgtEl>
                                          <p:spTgt spid="184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381001"/>
            <a:ext cx="8305800" cy="4524315"/>
          </a:xfrm>
          <a:prstGeom prst="rect">
            <a:avLst/>
          </a:prstGeom>
          <a:noFill/>
        </p:spPr>
        <p:txBody>
          <a:bodyPr wrap="square" rtlCol="0">
            <a:spAutoFit/>
          </a:bodyPr>
          <a:lstStyle/>
          <a:p>
            <a:pPr marL="514350" indent="-514350"/>
            <a:r>
              <a:rPr lang="en-US" sz="3200" b="1" dirty="0" smtClean="0">
                <a:solidFill>
                  <a:schemeClr val="bg1"/>
                </a:solidFill>
              </a:rPr>
              <a:t>4. </a:t>
            </a:r>
            <a:r>
              <a:rPr lang="en-US" sz="3200" b="1" dirty="0" smtClean="0">
                <a:solidFill>
                  <a:srgbClr val="FFFF00"/>
                </a:solidFill>
              </a:rPr>
              <a:t>Brand Association:-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A brand must link or connect to certain </a:t>
            </a:r>
            <a:r>
              <a:rPr lang="en-US" sz="3200" dirty="0" smtClean="0">
                <a:solidFill>
                  <a:schemeClr val="bg1"/>
                </a:solidFill>
                <a:latin typeface="Aharoni" pitchFamily="2" charset="-79"/>
                <a:cs typeface="Aharoni" pitchFamily="2" charset="-79"/>
              </a:rPr>
              <a:t>association</a:t>
            </a:r>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Lux soap- Association of bollywood actress</a:t>
            </a: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Goa- Association of beautiful beaches</a:t>
            </a:r>
          </a:p>
          <a:p>
            <a:pPr marL="514350" indent="-514350">
              <a:buFont typeface="Wingdings" pitchFamily="2" charset="2"/>
              <a:buChar char="Ø"/>
            </a:pPr>
            <a:r>
              <a:rPr lang="en-US" sz="3200" dirty="0" err="1" smtClean="0">
                <a:solidFill>
                  <a:schemeClr val="bg1"/>
                </a:solidFill>
                <a:latin typeface="Aharoni" pitchFamily="2" charset="-79"/>
                <a:cs typeface="Aharoni" pitchFamily="2" charset="-79"/>
              </a:rPr>
              <a:t>kerala</a:t>
            </a:r>
            <a:r>
              <a:rPr lang="en-US" sz="3200" dirty="0" smtClean="0">
                <a:solidFill>
                  <a:schemeClr val="bg1"/>
                </a:solidFill>
                <a:latin typeface="Aharoni" pitchFamily="2" charset="-79"/>
                <a:cs typeface="Aharoni" pitchFamily="2" charset="-79"/>
              </a:rPr>
              <a:t>- Backwater experience and Ayurvedic massage</a:t>
            </a:r>
          </a:p>
        </p:txBody>
      </p:sp>
      <p:pic>
        <p:nvPicPr>
          <p:cNvPr id="19458" name="Picture 2" descr="C:\Users\DELL\Pictures\Lux Sopa.jpg"/>
          <p:cNvPicPr>
            <a:picLocks noChangeAspect="1" noChangeArrowheads="1"/>
          </p:cNvPicPr>
          <p:nvPr/>
        </p:nvPicPr>
        <p:blipFill>
          <a:blip r:embed="rId3"/>
          <a:srcRect/>
          <a:stretch>
            <a:fillRect/>
          </a:stretch>
        </p:blipFill>
        <p:spPr bwMode="auto">
          <a:xfrm>
            <a:off x="6096000" y="4876800"/>
            <a:ext cx="2438400" cy="1676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58"/>
                                        </p:tgtEl>
                                        <p:attrNameLst>
                                          <p:attrName>style.visibility</p:attrName>
                                        </p:attrNameLst>
                                      </p:cBhvr>
                                      <p:to>
                                        <p:strVal val="visible"/>
                                      </p:to>
                                    </p:set>
                                    <p:anim calcmode="lin" valueType="num">
                                      <p:cBhvr additive="base">
                                        <p:cTn id="13" dur="500" fill="hold"/>
                                        <p:tgtEl>
                                          <p:spTgt spid="19458"/>
                                        </p:tgtEl>
                                        <p:attrNameLst>
                                          <p:attrName>ppt_x</p:attrName>
                                        </p:attrNameLst>
                                      </p:cBhvr>
                                      <p:tavLst>
                                        <p:tav tm="0">
                                          <p:val>
                                            <p:strVal val="#ppt_x"/>
                                          </p:val>
                                        </p:tav>
                                        <p:tav tm="100000">
                                          <p:val>
                                            <p:strVal val="#ppt_x"/>
                                          </p:val>
                                        </p:tav>
                                      </p:tavLst>
                                    </p:anim>
                                    <p:anim calcmode="lin" valueType="num">
                                      <p:cBhvr additive="base">
                                        <p:cTn id="14" dur="500" fill="hold"/>
                                        <p:tgtEl>
                                          <p:spTgt spid="19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990600"/>
            <a:ext cx="8915400" cy="2554545"/>
          </a:xfrm>
          <a:prstGeom prst="rect">
            <a:avLst/>
          </a:prstGeom>
          <a:noFill/>
        </p:spPr>
        <p:txBody>
          <a:bodyPr wrap="square" rtlCol="0">
            <a:spAutoFit/>
          </a:bodyPr>
          <a:lstStyle/>
          <a:p>
            <a:pPr marL="514350" indent="-514350"/>
            <a:r>
              <a:rPr lang="en-US" sz="3200" b="1" dirty="0" smtClean="0">
                <a:solidFill>
                  <a:schemeClr val="bg1"/>
                </a:solidFill>
              </a:rPr>
              <a:t>5. </a:t>
            </a:r>
            <a:r>
              <a:rPr lang="en-US" sz="3200" b="1" dirty="0" smtClean="0">
                <a:solidFill>
                  <a:srgbClr val="FFFF00"/>
                </a:solidFill>
              </a:rPr>
              <a:t>Brand Image:- </a:t>
            </a:r>
          </a:p>
          <a:p>
            <a:pPr marL="514350" indent="-514350">
              <a:buFont typeface="Wingdings" pitchFamily="2" charset="2"/>
              <a:buChar char="Ø"/>
            </a:pPr>
            <a:r>
              <a:rPr lang="en-US" sz="3200" b="1" dirty="0" smtClean="0">
                <a:solidFill>
                  <a:schemeClr val="bg1"/>
                </a:solidFill>
                <a:latin typeface="Aharoni" pitchFamily="2" charset="-79"/>
                <a:cs typeface="Aharoni" pitchFamily="2" charset="-79"/>
              </a:rPr>
              <a:t>Brand image or reputation in the mind of customers </a:t>
            </a:r>
          </a:p>
          <a:p>
            <a:pPr marL="514350" indent="-514350"/>
            <a:endParaRPr lang="en-US" sz="3200" dirty="0" smtClean="0">
              <a:solidFill>
                <a:schemeClr val="bg1"/>
              </a:solidFill>
              <a:latin typeface="Aharoni" pitchFamily="2" charset="-79"/>
              <a:cs typeface="Aharoni" pitchFamily="2" charset="-79"/>
            </a:endParaRPr>
          </a:p>
          <a:p>
            <a:pPr marL="514350" indent="-514350">
              <a:buFont typeface="Wingdings" pitchFamily="2" charset="2"/>
              <a:buChar char="Ø"/>
            </a:pPr>
            <a:r>
              <a:rPr lang="en-US" sz="3200" dirty="0" smtClean="0">
                <a:solidFill>
                  <a:schemeClr val="bg1"/>
                </a:solidFill>
                <a:latin typeface="Aharoni" pitchFamily="2" charset="-79"/>
                <a:cs typeface="Aharoni" pitchFamily="2" charset="-79"/>
              </a:rPr>
              <a:t> I-phone Luxury mobile and High quality</a:t>
            </a:r>
          </a:p>
        </p:txBody>
      </p:sp>
      <p:pic>
        <p:nvPicPr>
          <p:cNvPr id="20482" name="Picture 2" descr="C:\Users\DELL\Pictures\IPHONE.jpg"/>
          <p:cNvPicPr>
            <a:picLocks noChangeAspect="1" noChangeArrowheads="1"/>
          </p:cNvPicPr>
          <p:nvPr/>
        </p:nvPicPr>
        <p:blipFill>
          <a:blip r:embed="rId3"/>
          <a:srcRect/>
          <a:stretch>
            <a:fillRect/>
          </a:stretch>
        </p:blipFill>
        <p:spPr bwMode="auto">
          <a:xfrm>
            <a:off x="5257800" y="3733800"/>
            <a:ext cx="2857500" cy="28575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482"/>
                                        </p:tgtEl>
                                        <p:attrNameLst>
                                          <p:attrName>style.visibility</p:attrName>
                                        </p:attrNameLst>
                                      </p:cBhvr>
                                      <p:to>
                                        <p:strVal val="visible"/>
                                      </p:to>
                                    </p:set>
                                    <p:anim calcmode="lin" valueType="num">
                                      <p:cBhvr additive="base">
                                        <p:cTn id="13" dur="500" fill="hold"/>
                                        <p:tgtEl>
                                          <p:spTgt spid="20482"/>
                                        </p:tgtEl>
                                        <p:attrNameLst>
                                          <p:attrName>ppt_x</p:attrName>
                                        </p:attrNameLst>
                                      </p:cBhvr>
                                      <p:tavLst>
                                        <p:tav tm="0">
                                          <p:val>
                                            <p:strVal val="#ppt_x"/>
                                          </p:val>
                                        </p:tav>
                                        <p:tav tm="100000">
                                          <p:val>
                                            <p:strVal val="#ppt_x"/>
                                          </p:val>
                                        </p:tav>
                                      </p:tavLst>
                                    </p:anim>
                                    <p:anim calcmode="lin" valueType="num">
                                      <p:cBhvr additive="base">
                                        <p:cTn id="14"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676</TotalTime>
  <Words>494</Words>
  <Application>Microsoft Office PowerPoint</Application>
  <PresentationFormat>On-screen Show (4:3)</PresentationFormat>
  <Paragraphs>110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60</cp:revision>
  <dcterms:created xsi:type="dcterms:W3CDTF">2020-06-02T07:05:21Z</dcterms:created>
  <dcterms:modified xsi:type="dcterms:W3CDTF">2021-09-18T22:24:07Z</dcterms:modified>
</cp:coreProperties>
</file>